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3"/>
  </p:notesMasterIdLst>
  <p:sldIdLst>
    <p:sldId id="256" r:id="rId2"/>
    <p:sldId id="270" r:id="rId3"/>
    <p:sldId id="274" r:id="rId4"/>
    <p:sldId id="266" r:id="rId5"/>
    <p:sldId id="275" r:id="rId6"/>
    <p:sldId id="277" r:id="rId7"/>
    <p:sldId id="271" r:id="rId8"/>
    <p:sldId id="276" r:id="rId9"/>
    <p:sldId id="269" r:id="rId10"/>
    <p:sldId id="278" r:id="rId11"/>
    <p:sldId id="268" r:id="rId12"/>
  </p:sldIdLst>
  <p:sldSz cx="12192000" cy="6858000"/>
  <p:notesSz cx="6858000" cy="9144000"/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6F5F5"/>
    <a:srgbClr val="62BB46"/>
    <a:srgbClr val="62B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7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375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719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0401162" y="6288257"/>
            <a:ext cx="952638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2468071" y="6288257"/>
            <a:ext cx="72558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26" name="imgFl_Exterio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381000" y="6172200"/>
            <a:ext cx="1676400" cy="533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>
  <p:cSld name="1_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495836" y="6288257"/>
            <a:ext cx="952638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2468071" y="6288257"/>
            <a:ext cx="72558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/>
          <a:stretch/>
        </p:blipFill>
        <p:spPr>
          <a:xfrm>
            <a:off x="0" y="-892642"/>
            <a:ext cx="12344400" cy="68362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7337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>
  <p:cSld name="1_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495836" y="6288257"/>
            <a:ext cx="952638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2468071" y="6288257"/>
            <a:ext cx="72558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8774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495836" y="6288257"/>
            <a:ext cx="952638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2468071" y="6288257"/>
            <a:ext cx="72558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95835" y="717391"/>
            <a:ext cx="11237377" cy="67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Box 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hape 25"/>
          <p:cNvSpPr txBox="1">
            <a:spLocks noGrp="1"/>
          </p:cNvSpPr>
          <p:nvPr>
            <p:ph type="body" idx="1"/>
          </p:nvPr>
        </p:nvSpPr>
        <p:spPr>
          <a:xfrm>
            <a:off x="774700" y="1530648"/>
            <a:ext cx="10642600" cy="3900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005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746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65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11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Box Click2Rev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gray Bg box"/>
          <p:cNvSpPr/>
          <p:nvPr userDrawn="1"/>
        </p:nvSpPr>
        <p:spPr>
          <a:xfrm>
            <a:off x="533400" y="1676400"/>
            <a:ext cx="11201400" cy="396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white box L"/>
          <p:cNvSpPr/>
          <p:nvPr userDrawn="1"/>
        </p:nvSpPr>
        <p:spPr>
          <a:xfrm>
            <a:off x="1219200" y="2057400"/>
            <a:ext cx="27432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38100">
              <a:schemeClr val="bg1">
                <a:lumMod val="85000"/>
                <a:alpha val="40000"/>
              </a:schemeClr>
            </a:glow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white box M"/>
          <p:cNvSpPr/>
          <p:nvPr userDrawn="1"/>
        </p:nvSpPr>
        <p:spPr>
          <a:xfrm>
            <a:off x="4724400" y="2057400"/>
            <a:ext cx="27432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38100">
              <a:schemeClr val="bg1">
                <a:lumMod val="85000"/>
                <a:alpha val="40000"/>
              </a:schemeClr>
            </a:glow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white box R"/>
          <p:cNvSpPr/>
          <p:nvPr userDrawn="1"/>
        </p:nvSpPr>
        <p:spPr>
          <a:xfrm>
            <a:off x="8229600" y="2057400"/>
            <a:ext cx="27432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38100">
              <a:schemeClr val="bg1">
                <a:lumMod val="85000"/>
                <a:alpha val="40000"/>
              </a:schemeClr>
            </a:glow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img Fl 3 box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200" y="581025"/>
            <a:ext cx="1142047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5960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26850" y="1900948"/>
            <a:ext cx="5192949" cy="413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005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746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65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6172200" y="1900948"/>
            <a:ext cx="5230238" cy="413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005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746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65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495836" y="6288257"/>
            <a:ext cx="952638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2468071" y="6288257"/>
            <a:ext cx="72558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95835" y="717391"/>
            <a:ext cx="11237377" cy="67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 0685 B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1967"/>
            <a:ext cx="12192000" cy="6714557"/>
          </a:xfrm>
          <a:prstGeom prst="rect">
            <a:avLst/>
          </a:prstGeom>
        </p:spPr>
      </p:pic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26850" y="1900948"/>
            <a:ext cx="5192949" cy="413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005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746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65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6172200" y="1900948"/>
            <a:ext cx="5230238" cy="413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005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746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65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495836" y="6288257"/>
            <a:ext cx="952638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2468071" y="6288257"/>
            <a:ext cx="72558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95835" y="717391"/>
            <a:ext cx="11237377" cy="67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62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26850" y="1900948"/>
            <a:ext cx="5170725" cy="68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826850" y="2588570"/>
            <a:ext cx="5170725" cy="342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005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746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65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6172200" y="1900948"/>
            <a:ext cx="5230238" cy="68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4"/>
          </p:nvPr>
        </p:nvSpPr>
        <p:spPr>
          <a:xfrm>
            <a:off x="6172200" y="2588570"/>
            <a:ext cx="5230238" cy="342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005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746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65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495836" y="6288257"/>
            <a:ext cx="952638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2468071" y="6288257"/>
            <a:ext cx="72558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5835" y="717391"/>
            <a:ext cx="11237377" cy="67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495836" y="6288257"/>
            <a:ext cx="952638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2468071" y="6288257"/>
            <a:ext cx="72558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5835" y="717391"/>
            <a:ext cx="11237377" cy="67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er Support 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495836" y="6288257"/>
            <a:ext cx="952638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2468071" y="6288257"/>
            <a:ext cx="72558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" name="img 0685 B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1967"/>
            <a:ext cx="12192000" cy="671455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>
  <p:cSld name="1_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495836" y="6288257"/>
            <a:ext cx="952638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2468071" y="6288257"/>
            <a:ext cx="72558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" name="img 0685 B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" t="-1302" r="4114" b="11544"/>
          <a:stretch/>
        </p:blipFill>
        <p:spPr>
          <a:xfrm>
            <a:off x="0" y="-2453640"/>
            <a:ext cx="12192000" cy="83972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7810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>
  <p:cSld name="1_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495836" y="6288257"/>
            <a:ext cx="952638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2468071" y="6288257"/>
            <a:ext cx="72558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" name="img iMac Calend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43"/>
            <a:ext cx="8991599" cy="59709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240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>
  <p:cSld name="1_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495836" y="6288257"/>
            <a:ext cx="952638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2468071" y="6288257"/>
            <a:ext cx="72558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41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826851" y="1377691"/>
            <a:ext cx="10575586" cy="396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005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746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65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Shape 11"/>
          <p:cNvSpPr/>
          <p:nvPr/>
        </p:nvSpPr>
        <p:spPr>
          <a:xfrm>
            <a:off x="0" y="6040439"/>
            <a:ext cx="12192000" cy="8175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0502927" y="6288257"/>
            <a:ext cx="952638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2468071" y="6288257"/>
            <a:ext cx="72558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95836" y="619949"/>
            <a:ext cx="11237616" cy="757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95836" y="6288257"/>
            <a:ext cx="1351371" cy="3920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0" y="5943600"/>
            <a:ext cx="12252960" cy="96839"/>
          </a:xfrm>
          <a:prstGeom prst="rect">
            <a:avLst/>
          </a:prstGeom>
          <a:solidFill>
            <a:srgbClr val="62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6248400"/>
            <a:ext cx="1676400" cy="533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6"/>
    </p:custDataLst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8" r:id="rId7"/>
    <p:sldLayoutId id="2147483660" r:id="rId8"/>
    <p:sldLayoutId id="2147483662" r:id="rId9"/>
    <p:sldLayoutId id="2147483663" r:id="rId10"/>
    <p:sldLayoutId id="2147483661" r:id="rId11"/>
    <p:sldLayoutId id="2147483654" r:id="rId12"/>
    <p:sldLayoutId id="2147483656" r:id="rId13"/>
    <p:sldLayoutId id="2147483657" r:id="rId14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 Narrow" panose="020B0606020202030204" pitchFamily="34" charset="0"/>
          <a:ea typeface="Arial Narrow" panose="020B060602020203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0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oter" hidden="1"/>
          <p:cNvSpPr txBox="1">
            <a:spLocks noGrp="1"/>
          </p:cNvSpPr>
          <p:nvPr>
            <p:ph type="ftr" idx="11"/>
          </p:nvPr>
        </p:nvSpPr>
        <p:spPr>
          <a:xfrm>
            <a:off x="2468071" y="6288257"/>
            <a:ext cx="72558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FOOTER</a:t>
            </a:r>
            <a:endParaRPr sz="1200" b="1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rfx white box"/>
          <p:cNvSpPr/>
          <p:nvPr/>
        </p:nvSpPr>
        <p:spPr>
          <a:xfrm>
            <a:off x="0" y="2286000"/>
            <a:ext cx="11125200" cy="2381250"/>
          </a:xfrm>
          <a:prstGeom prst="rect">
            <a:avLst/>
          </a:prstGeom>
          <a:solidFill>
            <a:srgbClr val="F6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bheader"/>
          <p:cNvSpPr txBox="1">
            <a:spLocks noGrp="1"/>
          </p:cNvSpPr>
          <p:nvPr>
            <p:ph type="subTitle" idx="1"/>
          </p:nvPr>
        </p:nvSpPr>
        <p:spPr>
          <a:xfrm>
            <a:off x="457200" y="3906838"/>
            <a:ext cx="9906000" cy="66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200" b="1" i="0" u="none" strike="noStrike" cap="none" dirty="0" smtClean="0">
                <a:solidFill>
                  <a:schemeClr val="tx1"/>
                </a:solidFill>
                <a:latin typeface="Arial Narrow" panose="020B0606020202030204" pitchFamily="34" charset="0"/>
                <a:sym typeface="Georgia"/>
              </a:rPr>
              <a:t>Client Name’s </a:t>
            </a:r>
            <a:r>
              <a:rPr lang="en-US" sz="3200" b="1" i="0" u="none" strike="noStrike" cap="none" dirty="0" smtClean="0">
                <a:solidFill>
                  <a:schemeClr val="tx1"/>
                </a:solidFill>
                <a:latin typeface="Arial Narrow" panose="020B0606020202030204" pitchFamily="34" charset="0"/>
                <a:sym typeface="Georgia"/>
              </a:rPr>
              <a:t>Payment Compliance Program</a:t>
            </a:r>
            <a:endParaRPr sz="2400" b="1" i="0" u="none" strike="noStrike" cap="none" dirty="0">
              <a:solidFill>
                <a:schemeClr val="tx1"/>
              </a:solidFill>
              <a:latin typeface="Arial Narrow" panose="020B0606020202030204" pitchFamily="34" charset="0"/>
              <a:sym typeface="Georgia"/>
            </a:endParaRPr>
          </a:p>
        </p:txBody>
      </p:sp>
      <p:sp>
        <p:nvSpPr>
          <p:cNvPr id="55" name="Header"/>
          <p:cNvSpPr txBox="1">
            <a:spLocks noGrp="1"/>
          </p:cNvSpPr>
          <p:nvPr>
            <p:ph type="ctrTitle"/>
          </p:nvPr>
        </p:nvSpPr>
        <p:spPr>
          <a:xfrm>
            <a:off x="457200" y="2570163"/>
            <a:ext cx="10515600" cy="1239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4800" b="1" i="0" u="none" strike="noStrike" cap="none" dirty="0" smtClean="0">
                <a:solidFill>
                  <a:schemeClr val="tx1"/>
                </a:solidFill>
                <a:latin typeface="Arial Narrow" panose="020B0606020202030204" pitchFamily="34" charset="0"/>
                <a:sym typeface="Arial"/>
              </a:rPr>
              <a:t>Introduction to Money Laundering: </a:t>
            </a:r>
            <a:r>
              <a:rPr lang="en-US" sz="4800" b="1" i="0" u="none" strike="noStrike" cap="none" dirty="0" smtClean="0">
                <a:solidFill>
                  <a:schemeClr val="tx1"/>
                </a:solidFill>
                <a:latin typeface="Arial Narrow" panose="020B0606020202030204" pitchFamily="34" charset="0"/>
                <a:sym typeface="Arial"/>
              </a:rPr>
              <a:t/>
            </a:r>
            <a:br>
              <a:rPr lang="en-US" sz="4800" b="1" i="0" u="none" strike="noStrike" cap="none" dirty="0" smtClean="0">
                <a:solidFill>
                  <a:schemeClr val="tx1"/>
                </a:solidFill>
                <a:latin typeface="Arial Narrow" panose="020B0606020202030204" pitchFamily="34" charset="0"/>
                <a:sym typeface="Arial"/>
              </a:rPr>
            </a:br>
            <a:r>
              <a:rPr lang="en-US" sz="4800" b="1" i="0" u="none" strike="noStrike" cap="none" dirty="0" smtClean="0">
                <a:solidFill>
                  <a:schemeClr val="tx1"/>
                </a:solidFill>
                <a:latin typeface="Arial Narrow" panose="020B0606020202030204" pitchFamily="34" charset="0"/>
                <a:sym typeface="Arial"/>
              </a:rPr>
              <a:t>Client’s </a:t>
            </a:r>
            <a:r>
              <a:rPr lang="en-US" sz="4800" b="1" i="0" u="none" strike="noStrike" cap="none" dirty="0" smtClean="0">
                <a:solidFill>
                  <a:schemeClr val="tx1"/>
                </a:solidFill>
                <a:latin typeface="Arial Narrow" panose="020B0606020202030204" pitchFamily="34" charset="0"/>
                <a:sym typeface="Arial"/>
              </a:rPr>
              <a:t>Anti-Money Laundering Program</a:t>
            </a:r>
            <a:endParaRPr sz="6000" b="1" i="0" u="none" strike="noStrike" cap="none" dirty="0">
              <a:solidFill>
                <a:schemeClr val="tx1"/>
              </a:solidFill>
              <a:latin typeface="Arial Narrow" panose="020B0606020202030204" pitchFamily="34" charset="0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Watch TED-ED YouTube video on Money Laundering</a:t>
            </a:r>
            <a:endParaRPr lang="en-US" dirty="0"/>
          </a:p>
        </p:txBody>
      </p:sp>
      <p:sp>
        <p:nvSpPr>
          <p:cNvPr id="5" name="Text Placeholder 4" hidden="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6" name="imgPlaceholderNarrato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490" y="1195208"/>
            <a:ext cx="1475110" cy="4748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763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8" name="img CSR last slid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1104900"/>
            <a:ext cx="1638300" cy="1638300"/>
          </a:xfrm>
          <a:prstGeom prst="rect">
            <a:avLst/>
          </a:prstGeom>
        </p:spPr>
      </p:pic>
      <p:sp>
        <p:nvSpPr>
          <p:cNvPr id="5" name="grfx white box"/>
          <p:cNvSpPr/>
          <p:nvPr/>
        </p:nvSpPr>
        <p:spPr>
          <a:xfrm>
            <a:off x="0" y="2286000"/>
            <a:ext cx="11125200" cy="2381250"/>
          </a:xfrm>
          <a:prstGeom prst="rect">
            <a:avLst/>
          </a:prstGeom>
          <a:solidFill>
            <a:srgbClr val="F6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header"/>
          <p:cNvSpPr txBox="1">
            <a:spLocks noGrp="1"/>
          </p:cNvSpPr>
          <p:nvPr>
            <p:ph type="subTitle" idx="1"/>
          </p:nvPr>
        </p:nvSpPr>
        <p:spPr>
          <a:xfrm>
            <a:off x="457200" y="3906838"/>
            <a:ext cx="9906000" cy="66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200" b="1" i="0" u="none" strike="noStrike" cap="none" dirty="0" smtClean="0">
                <a:solidFill>
                  <a:schemeClr val="tx1"/>
                </a:solidFill>
                <a:latin typeface="Arial Narrow" panose="020B0606020202030204" pitchFamily="34" charset="0"/>
                <a:sym typeface="Georgia"/>
              </a:rPr>
              <a:t>Client Name’s </a:t>
            </a:r>
            <a:r>
              <a:rPr lang="en-US" sz="3200" b="1" i="0" u="none" strike="noStrike" cap="none" dirty="0" smtClean="0">
                <a:solidFill>
                  <a:schemeClr val="tx1"/>
                </a:solidFill>
                <a:latin typeface="Arial Narrow" panose="020B0606020202030204" pitchFamily="34" charset="0"/>
                <a:sym typeface="Georgia"/>
              </a:rPr>
              <a:t>Payment Compliance Program</a:t>
            </a:r>
            <a:endParaRPr sz="2400" b="1" i="0" u="none" strike="noStrike" cap="none" dirty="0">
              <a:solidFill>
                <a:schemeClr val="tx1"/>
              </a:solidFill>
              <a:latin typeface="Arial Narrow" panose="020B0606020202030204" pitchFamily="34" charset="0"/>
              <a:sym typeface="Georgia"/>
            </a:endParaRPr>
          </a:p>
        </p:txBody>
      </p:sp>
      <p:sp>
        <p:nvSpPr>
          <p:cNvPr id="7" name="Header"/>
          <p:cNvSpPr txBox="1">
            <a:spLocks noGrp="1"/>
          </p:cNvSpPr>
          <p:nvPr>
            <p:ph type="ctrTitle"/>
          </p:nvPr>
        </p:nvSpPr>
        <p:spPr>
          <a:xfrm>
            <a:off x="457200" y="2570163"/>
            <a:ext cx="10515600" cy="1239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4800" b="1" i="0" u="none" strike="noStrike" cap="none" dirty="0" smtClean="0">
                <a:solidFill>
                  <a:schemeClr val="tx1"/>
                </a:solidFill>
                <a:latin typeface="Arial Narrow" panose="020B0606020202030204" pitchFamily="34" charset="0"/>
                <a:sym typeface="Arial"/>
              </a:rPr>
              <a:t>Introduction to Money Laundering: </a:t>
            </a:r>
            <a:r>
              <a:rPr lang="en-US" sz="4800" b="1" i="0" u="none" strike="noStrike" cap="none" dirty="0" smtClean="0">
                <a:solidFill>
                  <a:schemeClr val="tx1"/>
                </a:solidFill>
                <a:latin typeface="Arial Narrow" panose="020B0606020202030204" pitchFamily="34" charset="0"/>
                <a:sym typeface="Arial"/>
              </a:rPr>
              <a:t/>
            </a:r>
            <a:br>
              <a:rPr lang="en-US" sz="4800" b="1" i="0" u="none" strike="noStrike" cap="none" dirty="0" smtClean="0">
                <a:solidFill>
                  <a:schemeClr val="tx1"/>
                </a:solidFill>
                <a:latin typeface="Arial Narrow" panose="020B0606020202030204" pitchFamily="34" charset="0"/>
                <a:sym typeface="Arial"/>
              </a:rPr>
            </a:br>
            <a:r>
              <a:rPr lang="en-US" sz="4800" b="1" i="0" u="none" strike="noStrike" cap="none" dirty="0" smtClean="0">
                <a:solidFill>
                  <a:schemeClr val="tx1"/>
                </a:solidFill>
                <a:latin typeface="Arial Narrow" panose="020B0606020202030204" pitchFamily="34" charset="0"/>
                <a:sym typeface="Arial"/>
              </a:rPr>
              <a:t>Client’s </a:t>
            </a:r>
            <a:r>
              <a:rPr lang="en-US" sz="4800" b="1" i="0" u="none" strike="noStrike" cap="none" dirty="0" smtClean="0">
                <a:solidFill>
                  <a:schemeClr val="tx1"/>
                </a:solidFill>
                <a:latin typeface="Arial Narrow" panose="020B0606020202030204" pitchFamily="34" charset="0"/>
                <a:sym typeface="Arial"/>
              </a:rPr>
              <a:t>Anti-Money Laundering Program</a:t>
            </a:r>
            <a:endParaRPr sz="6000" b="1" i="0" u="none" strike="noStrike" cap="none" dirty="0">
              <a:solidFill>
                <a:schemeClr val="tx1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7239000" y="381000"/>
            <a:ext cx="1905000" cy="1219200"/>
          </a:xfrm>
          <a:prstGeom prst="wedgeRectCallout">
            <a:avLst>
              <a:gd name="adj1" fmla="val -69721"/>
              <a:gd name="adj2" fmla="val 37081"/>
            </a:avLst>
          </a:prstGeom>
          <a:solidFill>
            <a:srgbClr val="F75E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Thanks for watching! </a:t>
            </a:r>
            <a:r>
              <a:rPr lang="en-US" sz="2400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3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2" name="imgPlaceholderNarrato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790" y="1195208"/>
            <a:ext cx="1475110" cy="4748392"/>
          </a:xfrm>
          <a:prstGeom prst="rect">
            <a:avLst/>
          </a:prstGeom>
        </p:spPr>
      </p:pic>
      <p:sp>
        <p:nvSpPr>
          <p:cNvPr id="2" name="Line Callout 1 1"/>
          <p:cNvSpPr/>
          <p:nvPr/>
        </p:nvSpPr>
        <p:spPr>
          <a:xfrm>
            <a:off x="10058400" y="152400"/>
            <a:ext cx="1447800" cy="99060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Narrator</a:t>
            </a:r>
          </a:p>
          <a:p>
            <a:pPr algn="ctr"/>
            <a:r>
              <a:rPr lang="en-US" dirty="0" smtClean="0"/>
              <a:t>(Looking for image)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1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" y="0"/>
            <a:ext cx="7817148" cy="59283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7" name="white box"/>
          <p:cNvSpPr/>
          <p:nvPr/>
        </p:nvSpPr>
        <p:spPr>
          <a:xfrm>
            <a:off x="6156960" y="0"/>
            <a:ext cx="6035040" cy="5928360"/>
          </a:xfrm>
          <a:prstGeom prst="rect">
            <a:avLst/>
          </a:prstGeom>
          <a:solidFill>
            <a:srgbClr val="F6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ulleted list"/>
          <p:cNvSpPr>
            <a:spLocks noGrp="1"/>
          </p:cNvSpPr>
          <p:nvPr>
            <p:ph type="body" idx="2"/>
          </p:nvPr>
        </p:nvSpPr>
        <p:spPr>
          <a:xfrm>
            <a:off x="6504562" y="1371600"/>
            <a:ext cx="5230238" cy="4130201"/>
          </a:xfrm>
        </p:spPr>
        <p:txBody>
          <a:bodyPr/>
          <a:lstStyle/>
          <a:p>
            <a:pPr marL="57150" indent="0">
              <a:buNone/>
            </a:pPr>
            <a:r>
              <a:rPr lang="en-US" sz="3200" dirty="0" smtClean="0">
                <a:latin typeface="Arial Narrow" panose="020B0606020202030204" pitchFamily="34" charset="0"/>
              </a:rPr>
              <a:t>Dangers of money laundering</a:t>
            </a:r>
          </a:p>
          <a:p>
            <a:pPr marL="57150" indent="0">
              <a:buNone/>
            </a:pPr>
            <a:r>
              <a:rPr lang="en-US" sz="3200" dirty="0" smtClean="0">
                <a:latin typeface="Arial Narrow" panose="020B0606020202030204" pitchFamily="34" charset="0"/>
              </a:rPr>
              <a:t>How you can help protect </a:t>
            </a:r>
            <a:r>
              <a:rPr lang="en-US" sz="3200" dirty="0" smtClean="0">
                <a:latin typeface="Arial Narrow" panose="020B0606020202030204" pitchFamily="34" charset="0"/>
              </a:rPr>
              <a:t>our company</a:t>
            </a:r>
            <a:r>
              <a:rPr lang="en-US" sz="3200" dirty="0" smtClean="0">
                <a:latin typeface="Arial Narrow" panose="020B0606020202030204" pitchFamily="34" charset="0"/>
              </a:rPr>
              <a:t> </a:t>
            </a:r>
            <a:r>
              <a:rPr lang="en-US" sz="3200" dirty="0" smtClean="0">
                <a:latin typeface="Arial Narrow" panose="020B0606020202030204" pitchFamily="34" charset="0"/>
              </a:rPr>
              <a:t>from criminal activity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477000" y="304800"/>
            <a:ext cx="5410200" cy="671092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What You Will Learn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12" name="imgPlaceholderNarrato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0" y="1054804"/>
            <a:ext cx="1475110" cy="4748392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4038600" y="457200"/>
            <a:ext cx="1905000" cy="1524000"/>
          </a:xfrm>
          <a:prstGeom prst="wedgeRectCallout">
            <a:avLst>
              <a:gd name="adj1" fmla="val -32909"/>
              <a:gd name="adj2" fmla="val 753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Narrow" panose="020B0606020202030204" pitchFamily="34" charset="0"/>
              </a:rPr>
              <a:t>We’re a technology company!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838200" y="457200"/>
            <a:ext cx="2545080" cy="1569720"/>
          </a:xfrm>
          <a:prstGeom prst="wedgeRectCallout">
            <a:avLst>
              <a:gd name="adj1" fmla="val -10460"/>
              <a:gd name="adj2" fmla="val 7069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Narrow" panose="020B0606020202030204" pitchFamily="34" charset="0"/>
              </a:rPr>
              <a:t>Why do I need to learn about money laundering?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9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12" name="imgPlaceholderNarrato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48" y="1270000"/>
            <a:ext cx="1469014" cy="4748392"/>
          </a:xfrm>
          <a:prstGeom prst="rect">
            <a:avLst/>
          </a:prstGeom>
        </p:spPr>
      </p:pic>
      <p:pic>
        <p:nvPicPr>
          <p:cNvPr id="13" name="imgPlaceholderNarrato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218852"/>
            <a:ext cx="1469014" cy="472876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733800" y="-76200"/>
            <a:ext cx="3429000" cy="2667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Placeholder. This is screen grab from Tour video</a:t>
            </a:r>
          </a:p>
          <a:p>
            <a:pPr algn="ctr"/>
            <a:r>
              <a:rPr lang="en-US" sz="2000" dirty="0" smtClean="0"/>
              <a:t>Need a Break Room or Lunch Room image.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649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" name="imgPlaceholderNarrato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790" y="1195208"/>
            <a:ext cx="1475110" cy="4748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23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imgPlaceholderNarrato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090" y="1195208"/>
            <a:ext cx="1475110" cy="4748392"/>
          </a:xfrm>
          <a:prstGeom prst="rect">
            <a:avLst/>
          </a:prstGeom>
        </p:spPr>
      </p:pic>
      <p:sp>
        <p:nvSpPr>
          <p:cNvPr id="11" name="white box"/>
          <p:cNvSpPr/>
          <p:nvPr/>
        </p:nvSpPr>
        <p:spPr>
          <a:xfrm>
            <a:off x="381000" y="1889760"/>
            <a:ext cx="7132320" cy="2834640"/>
          </a:xfrm>
          <a:prstGeom prst="rect">
            <a:avLst/>
          </a:prstGeom>
          <a:solidFill>
            <a:srgbClr val="F6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26849" y="1900948"/>
            <a:ext cx="5852160" cy="4130201"/>
          </a:xfrm>
        </p:spPr>
        <p:txBody>
          <a:bodyPr/>
          <a:lstStyle/>
          <a:p>
            <a:r>
              <a:rPr lang="en-US" sz="3200" dirty="0">
                <a:latin typeface="Arial Narrow" panose="020B0606020202030204" pitchFamily="34" charset="0"/>
              </a:rPr>
              <a:t>What Is Money </a:t>
            </a:r>
            <a:r>
              <a:rPr lang="en-US" sz="3200" dirty="0" smtClean="0">
                <a:latin typeface="Arial Narrow" panose="020B0606020202030204" pitchFamily="34" charset="0"/>
              </a:rPr>
              <a:t>Laundering?</a:t>
            </a:r>
          </a:p>
          <a:p>
            <a:r>
              <a:rPr lang="en-US" sz="3200" dirty="0" smtClean="0">
                <a:latin typeface="Arial Narrow" panose="020B0606020202030204" pitchFamily="34" charset="0"/>
              </a:rPr>
              <a:t>How </a:t>
            </a:r>
            <a:r>
              <a:rPr lang="en-US" sz="3200" dirty="0">
                <a:latin typeface="Arial Narrow" panose="020B0606020202030204" pitchFamily="34" charset="0"/>
              </a:rPr>
              <a:t>Does It Put </a:t>
            </a:r>
            <a:r>
              <a:rPr lang="en-US" sz="3200" dirty="0" smtClean="0">
                <a:latin typeface="Arial Narrow" panose="020B0606020202030204" pitchFamily="34" charset="0"/>
              </a:rPr>
              <a:t>Us</a:t>
            </a:r>
            <a:r>
              <a:rPr lang="en-US" sz="3200" dirty="0" smtClean="0">
                <a:latin typeface="Arial Narrow" panose="020B0606020202030204" pitchFamily="34" charset="0"/>
              </a:rPr>
              <a:t> </a:t>
            </a:r>
            <a:r>
              <a:rPr lang="en-US" sz="3200" dirty="0">
                <a:latin typeface="Arial Narrow" panose="020B0606020202030204" pitchFamily="34" charset="0"/>
              </a:rPr>
              <a:t>at </a:t>
            </a:r>
            <a:r>
              <a:rPr lang="en-US" sz="3200" dirty="0" smtClean="0">
                <a:latin typeface="Arial Narrow" panose="020B0606020202030204" pitchFamily="34" charset="0"/>
              </a:rPr>
              <a:t>Risk?</a:t>
            </a:r>
          </a:p>
          <a:p>
            <a:r>
              <a:rPr lang="en-US" sz="3200" dirty="0" smtClean="0">
                <a:latin typeface="Arial Narrow" panose="020B0606020202030204" pitchFamily="34" charset="0"/>
              </a:rPr>
              <a:t>How </a:t>
            </a:r>
            <a:r>
              <a:rPr lang="en-US" sz="3200" dirty="0">
                <a:latin typeface="Arial Narrow" panose="020B0606020202030204" pitchFamily="34" charset="0"/>
              </a:rPr>
              <a:t>Can You Help Prevent Money Laundering?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79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867400" y="2590800"/>
            <a:ext cx="1828800" cy="1295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 of lots of money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"/>
            <a:ext cx="2304762" cy="19809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848600" y="2529840"/>
            <a:ext cx="1828800" cy="1295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 of criminals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07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hite box"/>
          <p:cNvSpPr/>
          <p:nvPr/>
        </p:nvSpPr>
        <p:spPr>
          <a:xfrm>
            <a:off x="0" y="838200"/>
            <a:ext cx="9235440" cy="4297680"/>
          </a:xfrm>
          <a:prstGeom prst="rect">
            <a:avLst/>
          </a:prstGeom>
          <a:solidFill>
            <a:srgbClr val="F6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1104900"/>
            <a:ext cx="11734800" cy="671513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You will be able to: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304800" y="1714500"/>
            <a:ext cx="8686800" cy="4130675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Define money laundering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Describe </a:t>
            </a:r>
            <a:r>
              <a:rPr lang="en-US" dirty="0" smtClean="0">
                <a:latin typeface="Arial Narrow" panose="020B0606020202030204" pitchFamily="34" charset="0"/>
              </a:rPr>
              <a:t>Client name’s </a:t>
            </a:r>
            <a:r>
              <a:rPr lang="en-US" dirty="0" smtClean="0">
                <a:latin typeface="Arial Narrow" panose="020B0606020202030204" pitchFamily="34" charset="0"/>
              </a:rPr>
              <a:t>role as a Payment Facilitator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Identify regulations that govern anti-money laundering programs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Explain why it’s important to “Know Your Customer”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Report unusual activity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8" name="imgPlaceholderNarrato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090" y="1195208"/>
            <a:ext cx="1475110" cy="4748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45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7" name="img TED Ed YT vi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0" y="635000"/>
            <a:ext cx="4443984" cy="2495822"/>
          </a:xfrm>
          <a:prstGeom prst="rect">
            <a:avLst/>
          </a:prstGeom>
        </p:spPr>
      </p:pic>
      <p:sp>
        <p:nvSpPr>
          <p:cNvPr id="10" name="white box Bg"/>
          <p:cNvSpPr/>
          <p:nvPr/>
        </p:nvSpPr>
        <p:spPr>
          <a:xfrm>
            <a:off x="8305800" y="-1"/>
            <a:ext cx="3886200" cy="5952841"/>
          </a:xfrm>
          <a:prstGeom prst="rect">
            <a:avLst/>
          </a:prstGeom>
          <a:solidFill>
            <a:srgbClr val="F6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Placeholder for screen shots of course resources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1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</TotalTime>
  <Words>175</Words>
  <Application>Microsoft Office PowerPoint</Application>
  <PresentationFormat>Widescreen</PresentationFormat>
  <Paragraphs>39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Georgia</vt:lpstr>
      <vt:lpstr>Wingdings</vt:lpstr>
      <vt:lpstr>Custom Design</vt:lpstr>
      <vt:lpstr>Introduction to Money Laundering:  Client’s Anti-Money Laundering Program</vt:lpstr>
      <vt:lpstr>PowerPoint Presentation</vt:lpstr>
      <vt:lpstr>What You Will Learn</vt:lpstr>
      <vt:lpstr>PowerPoint Presentation</vt:lpstr>
      <vt:lpstr>PowerPoint Presentation</vt:lpstr>
      <vt:lpstr>PowerPoint Presentation</vt:lpstr>
      <vt:lpstr>PowerPoint Presentation</vt:lpstr>
      <vt:lpstr>You will be able to:</vt:lpstr>
      <vt:lpstr>PowerPoint Presentation</vt:lpstr>
      <vt:lpstr>Next Steps</vt:lpstr>
      <vt:lpstr>Introduction to Money Laundering:  Client’s Anti-Money Laundering Program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a Section</dc:title>
  <dc:creator>Jenise</dc:creator>
  <cp:keywords>Faithlife</cp:keywords>
  <cp:lastModifiedBy>Jenise Cook</cp:lastModifiedBy>
  <cp:revision>86</cp:revision>
  <dcterms:modified xsi:type="dcterms:W3CDTF">2019-08-25T01:43:58Z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9D4F048E-3851-40C4-8818-5DE21ABCA9E7</vt:lpwstr>
  </property>
  <property fmtid="{D5CDD505-2E9C-101B-9397-08002B2CF9AE}" pid="3" name="ArticulatePath">
    <vt:lpwstr>Faithlife Branded Slide Deck_OFFICIAL_5-10-17</vt:lpwstr>
  </property>
</Properties>
</file>